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8" r:id="rId3"/>
    <p:sldId id="300" r:id="rId4"/>
    <p:sldId id="306" r:id="rId5"/>
    <p:sldId id="305" r:id="rId6"/>
    <p:sldId id="328" r:id="rId7"/>
    <p:sldId id="308" r:id="rId8"/>
    <p:sldId id="329" r:id="rId9"/>
    <p:sldId id="330" r:id="rId10"/>
    <p:sldId id="332" r:id="rId11"/>
    <p:sldId id="331" r:id="rId12"/>
    <p:sldId id="327" r:id="rId13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879"/>
    <p:restoredTop sz="94637"/>
  </p:normalViewPr>
  <p:slideViewPr>
    <p:cSldViewPr snapToGrid="0" snapToObjects="1">
      <p:cViewPr varScale="1">
        <p:scale>
          <a:sx n="140" d="100"/>
          <a:sy n="140" d="100"/>
        </p:scale>
        <p:origin x="232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02.07.2019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fluent.io/resources/recommendations-for-deploying-apache-kafka-on-kubernete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477749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78068" y="4633546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7538" y="4756638"/>
            <a:ext cx="11139854" cy="930447"/>
          </a:xfrm>
        </p:spPr>
        <p:txBody>
          <a:bodyPr>
            <a:normAutofit/>
          </a:bodyPr>
          <a:lstStyle/>
          <a:p>
            <a:r>
              <a:rPr lang="pl-PL" sz="540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Apache Kafka on Kubernetes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39362" y="5815698"/>
            <a:ext cx="9144000" cy="420001"/>
          </a:xfrm>
        </p:spPr>
        <p:txBody>
          <a:bodyPr>
            <a:normAutofit/>
          </a:bodyPr>
          <a:lstStyle/>
          <a:p>
            <a:r>
              <a:rPr lang="pl-PL" sz="2000">
                <a:solidFill>
                  <a:srgbClr val="E7E6E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EEE7C0-AC60-9042-AA5B-3ADA70EE5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180" y="307731"/>
            <a:ext cx="3997637" cy="399763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4291774-DCFC-B142-9232-5E9F05595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3366" y="307731"/>
            <a:ext cx="4121271" cy="3997637"/>
          </a:xfrm>
          <a:prstGeom prst="rect">
            <a:avLst/>
          </a:prstGeom>
        </p:spPr>
      </p:pic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09800" y="5738691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0054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pl-PL" sz="32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Internal</a:t>
            </a:r>
            <a:r>
              <a:rPr lang="pl-PL" sz="32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- How do </a:t>
            </a:r>
            <a:r>
              <a:rPr lang="pl-PL" sz="32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clients</a:t>
            </a:r>
            <a:r>
              <a:rPr lang="pl-PL" sz="32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run on K8s </a:t>
            </a:r>
            <a:r>
              <a:rPr lang="pl-PL" sz="32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communicate</a:t>
            </a:r>
            <a:r>
              <a:rPr lang="pl-PL" sz="32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with </a:t>
            </a:r>
            <a:r>
              <a:rPr lang="pl-PL" sz="32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Brokers</a:t>
            </a:r>
            <a:endParaRPr lang="pl-PL" sz="32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The </a:t>
            </a:r>
            <a:r>
              <a:rPr lang="pl-PL" dirty="0" err="1">
                <a:solidFill>
                  <a:schemeClr val="accent1"/>
                </a:solidFill>
              </a:rPr>
              <a:t>bootstrap.servers</a:t>
            </a:r>
            <a:r>
              <a:rPr lang="pl-PL" dirty="0">
                <a:solidFill>
                  <a:schemeClr val="bg1"/>
                </a:solidFill>
              </a:rPr>
              <a:t> broker list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be </a:t>
            </a:r>
            <a:r>
              <a:rPr lang="pl-PL" dirty="0" err="1">
                <a:solidFill>
                  <a:schemeClr val="bg1"/>
                </a:solidFill>
              </a:rPr>
              <a:t>just</a:t>
            </a:r>
            <a:r>
              <a:rPr lang="pl-PL" dirty="0">
                <a:solidFill>
                  <a:schemeClr val="bg1"/>
                </a:solidFill>
              </a:rPr>
              <a:t> cp-kafka:9092 </a:t>
            </a:r>
          </a:p>
          <a:p>
            <a:r>
              <a:rPr lang="pl-PL" dirty="0" err="1">
                <a:solidFill>
                  <a:schemeClr val="bg1"/>
                </a:solidFill>
              </a:rPr>
              <a:t>it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doesn’t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matter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broker </a:t>
            </a:r>
            <a:r>
              <a:rPr lang="pl-PL" dirty="0" err="1">
                <a:solidFill>
                  <a:schemeClr val="bg1"/>
                </a:solidFill>
              </a:rPr>
              <a:t>responds</a:t>
            </a:r>
            <a:r>
              <a:rPr lang="pl-PL" dirty="0">
                <a:solidFill>
                  <a:schemeClr val="bg1"/>
                </a:solidFill>
              </a:rPr>
              <a:t> with </a:t>
            </a:r>
            <a:r>
              <a:rPr lang="pl-PL" dirty="0" err="1">
                <a:solidFill>
                  <a:schemeClr val="bg1"/>
                </a:solidFill>
              </a:rPr>
              <a:t>metadata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r>
              <a:rPr lang="pl-PL" dirty="0">
                <a:solidFill>
                  <a:schemeClr val="bg1"/>
                </a:solidFill>
              </a:rPr>
              <a:t>But </a:t>
            </a:r>
            <a:r>
              <a:rPr lang="pl-PL" dirty="0" err="1">
                <a:solidFill>
                  <a:schemeClr val="bg1"/>
                </a:solidFill>
              </a:rPr>
              <a:t>once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start </a:t>
            </a:r>
            <a:r>
              <a:rPr lang="pl-PL" dirty="0" err="1">
                <a:solidFill>
                  <a:schemeClr val="bg1"/>
                </a:solidFill>
              </a:rPr>
              <a:t>producing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consuming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communicate</a:t>
            </a:r>
            <a:r>
              <a:rPr lang="pl-PL" dirty="0">
                <a:solidFill>
                  <a:schemeClr val="bg1"/>
                </a:solidFill>
              </a:rPr>
              <a:t> with </a:t>
            </a:r>
            <a:r>
              <a:rPr lang="pl-PL" dirty="0" err="1">
                <a:solidFill>
                  <a:schemeClr val="bg1"/>
                </a:solidFill>
              </a:rPr>
              <a:t>specific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brokers</a:t>
            </a:r>
            <a:r>
              <a:rPr lang="pl-PL" dirty="0">
                <a:solidFill>
                  <a:schemeClr val="bg1"/>
                </a:solidFill>
              </a:rPr>
              <a:t>. 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sz="2800" dirty="0" err="1">
                <a:solidFill>
                  <a:schemeClr val="bg1"/>
                </a:solidFill>
              </a:rPr>
              <a:t>Each</a:t>
            </a:r>
            <a:r>
              <a:rPr lang="pl-PL" sz="2800" dirty="0">
                <a:solidFill>
                  <a:schemeClr val="bg1"/>
                </a:solidFill>
              </a:rPr>
              <a:t> Broker </a:t>
            </a:r>
            <a:r>
              <a:rPr lang="pl-PL" sz="2800" dirty="0" err="1">
                <a:solidFill>
                  <a:schemeClr val="bg1"/>
                </a:solidFill>
              </a:rPr>
              <a:t>has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it’s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own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headless</a:t>
            </a:r>
            <a:r>
              <a:rPr lang="pl-PL" sz="2800" dirty="0">
                <a:solidFill>
                  <a:schemeClr val="bg1"/>
                </a:solidFill>
              </a:rPr>
              <a:t> service</a:t>
            </a:r>
          </a:p>
          <a:p>
            <a:r>
              <a:rPr lang="pl-PL" dirty="0" err="1">
                <a:solidFill>
                  <a:schemeClr val="bg1"/>
                </a:solidFill>
              </a:rPr>
              <a:t>Each</a:t>
            </a:r>
            <a:r>
              <a:rPr lang="pl-PL" dirty="0">
                <a:solidFill>
                  <a:schemeClr val="bg1"/>
                </a:solidFill>
              </a:rPr>
              <a:t> Service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it’s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own</a:t>
            </a:r>
            <a:r>
              <a:rPr lang="pl-PL" dirty="0">
                <a:solidFill>
                  <a:schemeClr val="bg1"/>
                </a:solidFill>
              </a:rPr>
              <a:t> DNS </a:t>
            </a:r>
            <a:r>
              <a:rPr lang="pl-PL" dirty="0" err="1">
                <a:solidFill>
                  <a:schemeClr val="bg1"/>
                </a:solidFill>
              </a:rPr>
              <a:t>entry</a:t>
            </a:r>
            <a:r>
              <a:rPr lang="pl-PL" dirty="0">
                <a:solidFill>
                  <a:schemeClr val="bg1"/>
                </a:solidFill>
              </a:rPr>
              <a:t> i.e. </a:t>
            </a:r>
            <a:r>
              <a:rPr lang="pl-PL" dirty="0">
                <a:solidFill>
                  <a:schemeClr val="accent2"/>
                </a:solidFill>
              </a:rPr>
              <a:t>cp-kafka-1-headless:9092 </a:t>
            </a:r>
          </a:p>
          <a:p>
            <a:r>
              <a:rPr lang="pl-PL" sz="2800" dirty="0" err="1">
                <a:solidFill>
                  <a:schemeClr val="bg1"/>
                </a:solidFill>
              </a:rPr>
              <a:t>If</a:t>
            </a:r>
            <a:r>
              <a:rPr lang="pl-PL" sz="2800" dirty="0">
                <a:solidFill>
                  <a:schemeClr val="bg1"/>
                </a:solidFill>
              </a:rPr>
              <a:t> broker(pod) </a:t>
            </a:r>
            <a:r>
              <a:rPr lang="pl-PL" sz="2800" dirty="0" err="1">
                <a:solidFill>
                  <a:schemeClr val="bg1"/>
                </a:solidFill>
              </a:rPr>
              <a:t>goes</a:t>
            </a:r>
            <a:r>
              <a:rPr lang="pl-PL" sz="2800" dirty="0">
                <a:solidFill>
                  <a:schemeClr val="bg1"/>
                </a:solidFill>
              </a:rPr>
              <a:t> down, </a:t>
            </a:r>
            <a:r>
              <a:rPr lang="pl-PL" sz="2800" dirty="0" err="1">
                <a:solidFill>
                  <a:schemeClr val="bg1"/>
                </a:solidFill>
              </a:rPr>
              <a:t>it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will</a:t>
            </a:r>
            <a:r>
              <a:rPr lang="pl-PL" sz="2800" dirty="0">
                <a:solidFill>
                  <a:schemeClr val="bg1"/>
                </a:solidFill>
              </a:rPr>
              <a:t> be </a:t>
            </a:r>
            <a:r>
              <a:rPr lang="pl-PL" sz="2800" dirty="0" err="1">
                <a:solidFill>
                  <a:schemeClr val="bg1"/>
                </a:solidFill>
              </a:rPr>
              <a:t>recreated</a:t>
            </a:r>
            <a:r>
              <a:rPr lang="pl-PL" sz="2800" dirty="0">
                <a:solidFill>
                  <a:schemeClr val="bg1"/>
                </a:solidFill>
              </a:rPr>
              <a:t> and the DNS </a:t>
            </a: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would</a:t>
            </a:r>
            <a:r>
              <a:rPr lang="pl-PL" sz="2800" dirty="0">
                <a:solidFill>
                  <a:schemeClr val="bg1"/>
                </a:solidFill>
              </a:rPr>
              <a:t> be the same</a:t>
            </a:r>
          </a:p>
          <a:p>
            <a:r>
              <a:rPr lang="pl-PL" dirty="0" err="1">
                <a:solidFill>
                  <a:schemeClr val="accent1"/>
                </a:solidFill>
              </a:rPr>
              <a:t>advertised.listeners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responsible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configuration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clients</a:t>
            </a:r>
            <a:endParaRPr lang="pl-PL" dirty="0">
              <a:solidFill>
                <a:schemeClr val="bg1"/>
              </a:solidFill>
            </a:endParaRPr>
          </a:p>
          <a:p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0074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1"/>
            <a:r>
              <a:rPr lang="pl-PL" sz="32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External</a:t>
            </a:r>
            <a:r>
              <a:rPr lang="pl-PL" sz="32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- How do </a:t>
            </a:r>
            <a:r>
              <a:rPr lang="pl-PL" sz="32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clients</a:t>
            </a:r>
            <a:r>
              <a:rPr lang="pl-PL" sz="32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communicate</a:t>
            </a:r>
            <a:r>
              <a:rPr lang="pl-PL" sz="3200" dirty="0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 with </a:t>
            </a:r>
            <a:r>
              <a:rPr lang="pl-PL" sz="3200" dirty="0" err="1">
                <a:solidFill>
                  <a:schemeClr val="bg1"/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Brokers</a:t>
            </a:r>
            <a:endParaRPr lang="pl-PL" sz="3200" dirty="0">
              <a:solidFill>
                <a:schemeClr val="bg1"/>
              </a:solidFill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Producing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consuming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messages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requires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communicate</a:t>
            </a:r>
            <a:r>
              <a:rPr lang="pl-PL" dirty="0">
                <a:solidFill>
                  <a:schemeClr val="bg1"/>
                </a:solidFill>
              </a:rPr>
              <a:t> with </a:t>
            </a:r>
            <a:r>
              <a:rPr lang="pl-PL" dirty="0" err="1">
                <a:solidFill>
                  <a:schemeClr val="bg1"/>
                </a:solidFill>
              </a:rPr>
              <a:t>specific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brokers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sz="2800" dirty="0">
                <a:solidFill>
                  <a:schemeClr val="bg1"/>
                </a:solidFill>
              </a:rPr>
              <a:t>DNS </a:t>
            </a:r>
            <a:r>
              <a:rPr lang="pl-PL" sz="2800" dirty="0" err="1">
                <a:solidFill>
                  <a:schemeClr val="bg1"/>
                </a:solidFill>
              </a:rPr>
              <a:t>outside</a:t>
            </a:r>
            <a:r>
              <a:rPr lang="pl-PL" sz="2800" dirty="0">
                <a:solidFill>
                  <a:schemeClr val="bg1"/>
                </a:solidFill>
              </a:rPr>
              <a:t> of K8s </a:t>
            </a:r>
            <a:r>
              <a:rPr lang="pl-PL" sz="2800" dirty="0" err="1">
                <a:solidFill>
                  <a:schemeClr val="bg1"/>
                </a:solidFill>
              </a:rPr>
              <a:t>cluster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not </a:t>
            </a:r>
            <a:r>
              <a:rPr lang="pl-PL" sz="2800" dirty="0" err="1">
                <a:solidFill>
                  <a:schemeClr val="bg1"/>
                </a:solidFill>
              </a:rPr>
              <a:t>available</a:t>
            </a:r>
            <a:endParaRPr lang="pl-PL" sz="2800" dirty="0">
              <a:solidFill>
                <a:schemeClr val="bg1"/>
              </a:solidFill>
            </a:endParaRPr>
          </a:p>
          <a:p>
            <a:r>
              <a:rPr lang="pl-PL" sz="2800" dirty="0">
                <a:solidFill>
                  <a:schemeClr val="bg1"/>
                </a:solidFill>
              </a:rPr>
              <a:t>We </a:t>
            </a:r>
            <a:r>
              <a:rPr lang="pl-PL" sz="2800" dirty="0" err="1">
                <a:solidFill>
                  <a:schemeClr val="bg1"/>
                </a:solidFill>
              </a:rPr>
              <a:t>have</a:t>
            </a:r>
            <a:r>
              <a:rPr lang="pl-PL" sz="2800" dirty="0">
                <a:solidFill>
                  <a:schemeClr val="bg1"/>
                </a:solidFill>
              </a:rPr>
              <a:t> 3 </a:t>
            </a:r>
            <a:r>
              <a:rPr lang="pl-PL" sz="2800" dirty="0" err="1">
                <a:solidFill>
                  <a:schemeClr val="bg1"/>
                </a:solidFill>
              </a:rPr>
              <a:t>options</a:t>
            </a:r>
            <a:r>
              <a:rPr lang="pl-PL" sz="2800" dirty="0">
                <a:solidFill>
                  <a:schemeClr val="bg1"/>
                </a:solidFill>
              </a:rPr>
              <a:t> to expose </a:t>
            </a:r>
            <a:r>
              <a:rPr lang="pl-PL" sz="2800" dirty="0" err="1">
                <a:solidFill>
                  <a:schemeClr val="bg1"/>
                </a:solidFill>
              </a:rPr>
              <a:t>each</a:t>
            </a:r>
            <a:r>
              <a:rPr lang="pl-PL" sz="2800" dirty="0">
                <a:solidFill>
                  <a:schemeClr val="bg1"/>
                </a:solidFill>
              </a:rPr>
              <a:t> broker to the </a:t>
            </a:r>
            <a:r>
              <a:rPr lang="pl-PL" sz="2800" dirty="0" err="1">
                <a:solidFill>
                  <a:schemeClr val="bg1"/>
                </a:solidFill>
              </a:rPr>
              <a:t>outside</a:t>
            </a:r>
            <a:r>
              <a:rPr lang="pl-PL" sz="2800" dirty="0">
                <a:solidFill>
                  <a:schemeClr val="bg1"/>
                </a:solidFill>
              </a:rPr>
              <a:t> of the </a:t>
            </a:r>
            <a:r>
              <a:rPr lang="pl-PL" sz="2800" dirty="0" err="1">
                <a:solidFill>
                  <a:schemeClr val="bg1"/>
                </a:solidFill>
              </a:rPr>
              <a:t>world</a:t>
            </a:r>
            <a:r>
              <a:rPr lang="pl-PL" sz="2800" dirty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NodePort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LoadBalancer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Ingress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256053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BD3E0AE-3BC9-EB4A-9ECD-6099E02C3DE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Thanks!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2500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Running</a:t>
            </a:r>
            <a:r>
              <a:rPr lang="pl-PL" dirty="0">
                <a:solidFill>
                  <a:schemeClr val="bg1"/>
                </a:solidFill>
              </a:rPr>
              <a:t> Kafka on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a Good Idea?</a:t>
            </a:r>
          </a:p>
          <a:p>
            <a:r>
              <a:rPr lang="pl-PL" dirty="0">
                <a:solidFill>
                  <a:schemeClr val="bg1"/>
                </a:solidFill>
              </a:rPr>
              <a:t>Kafka Storage in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Communication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Internal</a:t>
            </a:r>
            <a:r>
              <a:rPr lang="pl-PL" dirty="0">
                <a:solidFill>
                  <a:schemeClr val="bg1"/>
                </a:solidFill>
              </a:rPr>
              <a:t> - How do </a:t>
            </a:r>
            <a:r>
              <a:rPr lang="pl-PL" dirty="0" err="1">
                <a:solidFill>
                  <a:schemeClr val="bg1"/>
                </a:solidFill>
              </a:rPr>
              <a:t>clients</a:t>
            </a:r>
            <a:r>
              <a:rPr lang="pl-PL" dirty="0">
                <a:solidFill>
                  <a:schemeClr val="bg1"/>
                </a:solidFill>
              </a:rPr>
              <a:t> run on K8s </a:t>
            </a:r>
            <a:r>
              <a:rPr lang="pl-PL" dirty="0" err="1">
                <a:solidFill>
                  <a:schemeClr val="bg1"/>
                </a:solidFill>
              </a:rPr>
              <a:t>communicate</a:t>
            </a:r>
            <a:r>
              <a:rPr lang="pl-PL" dirty="0">
                <a:solidFill>
                  <a:schemeClr val="bg1"/>
                </a:solidFill>
              </a:rPr>
              <a:t> with </a:t>
            </a:r>
            <a:r>
              <a:rPr lang="pl-PL" dirty="0" err="1">
                <a:solidFill>
                  <a:schemeClr val="bg1"/>
                </a:solidFill>
              </a:rPr>
              <a:t>Brokers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External</a:t>
            </a:r>
            <a:r>
              <a:rPr lang="pl-PL" dirty="0">
                <a:solidFill>
                  <a:schemeClr val="bg1"/>
                </a:solidFill>
              </a:rPr>
              <a:t> - How do </a:t>
            </a:r>
            <a:r>
              <a:rPr lang="pl-PL" dirty="0" err="1">
                <a:solidFill>
                  <a:schemeClr val="bg1"/>
                </a:solidFill>
              </a:rPr>
              <a:t>external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clients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communicate</a:t>
            </a:r>
            <a:r>
              <a:rPr lang="pl-PL" dirty="0">
                <a:solidFill>
                  <a:schemeClr val="bg1"/>
                </a:solidFill>
              </a:rPr>
              <a:t> with </a:t>
            </a:r>
            <a:r>
              <a:rPr lang="pl-PL" dirty="0" err="1">
                <a:solidFill>
                  <a:schemeClr val="bg1"/>
                </a:solidFill>
              </a:rPr>
              <a:t>Brokers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Apache Kafka on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9137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3DF2CBFC-94D9-874D-A577-06A246C482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9778" y="1414145"/>
            <a:ext cx="9252441" cy="4351338"/>
          </a:xfr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27D81BB2-2EEA-8B47-9184-94336726B57D}"/>
              </a:ext>
            </a:extLst>
          </p:cNvPr>
          <p:cNvSpPr txBox="1"/>
          <p:nvPr/>
        </p:nvSpPr>
        <p:spPr>
          <a:xfrm>
            <a:off x="997712" y="6266815"/>
            <a:ext cx="101965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https://www.confluent.io/resources/recommendations-for-deploying-apache-kafka-on-kubernetes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1121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C739E4B-57CC-1A45-9F45-2F0920123D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823" b="7908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Running</a:t>
            </a:r>
            <a:r>
              <a:rPr lang="pl-PL" dirty="0"/>
              <a:t> Kafka on </a:t>
            </a:r>
            <a:r>
              <a:rPr lang="pl-PL" dirty="0" err="1"/>
              <a:t>Kubernetes</a:t>
            </a:r>
            <a:r>
              <a:rPr lang="pl-PL" dirty="0"/>
              <a:t> a Good Idea?</a:t>
            </a:r>
            <a:endParaRPr lang="en-US" dirty="0"/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34150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Running</a:t>
            </a:r>
            <a:r>
              <a:rPr lang="pl-PL" dirty="0">
                <a:solidFill>
                  <a:schemeClr val="bg1"/>
                </a:solidFill>
              </a:rPr>
              <a:t> Kafka on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a Good Idea?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542031"/>
            <a:ext cx="10515600" cy="36349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Don’t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ask</a:t>
            </a:r>
            <a:r>
              <a:rPr lang="pl-PL" dirty="0">
                <a:solidFill>
                  <a:schemeClr val="bg1"/>
                </a:solidFill>
              </a:rPr>
              <a:t> “</a:t>
            </a:r>
            <a:r>
              <a:rPr lang="pl-PL" dirty="0" err="1">
                <a:solidFill>
                  <a:schemeClr val="bg1"/>
                </a:solidFill>
              </a:rPr>
              <a:t>Does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make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sense</a:t>
            </a:r>
            <a:r>
              <a:rPr lang="pl-PL" dirty="0">
                <a:solidFill>
                  <a:schemeClr val="bg1"/>
                </a:solidFill>
              </a:rPr>
              <a:t> to run Kafka on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?”, </a:t>
            </a:r>
            <a:r>
              <a:rPr lang="pl-PL" dirty="0" err="1">
                <a:solidFill>
                  <a:schemeClr val="bg1"/>
                </a:solidFill>
              </a:rPr>
              <a:t>ask</a:t>
            </a:r>
            <a:r>
              <a:rPr lang="pl-PL" dirty="0">
                <a:solidFill>
                  <a:schemeClr val="bg1"/>
                </a:solidFill>
              </a:rPr>
              <a:t> “Do I want a </a:t>
            </a:r>
            <a:r>
              <a:rPr lang="pl-PL" dirty="0" err="1">
                <a:solidFill>
                  <a:schemeClr val="bg1"/>
                </a:solidFill>
              </a:rPr>
              <a:t>standardized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automated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way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manage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entire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ecosystem</a:t>
            </a:r>
            <a:r>
              <a:rPr lang="pl-PL" dirty="0">
                <a:solidFill>
                  <a:schemeClr val="bg1"/>
                </a:solidFill>
              </a:rPr>
              <a:t> of event-</a:t>
            </a:r>
            <a:r>
              <a:rPr lang="pl-PL" dirty="0" err="1">
                <a:solidFill>
                  <a:schemeClr val="bg1"/>
                </a:solidFill>
              </a:rPr>
              <a:t>driven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stream-processing</a:t>
            </a:r>
            <a:r>
              <a:rPr lang="pl-PL" dirty="0">
                <a:solidFill>
                  <a:schemeClr val="bg1"/>
                </a:solidFill>
              </a:rPr>
              <a:t> services and </a:t>
            </a:r>
            <a:r>
              <a:rPr lang="pl-PL" dirty="0" err="1">
                <a:solidFill>
                  <a:schemeClr val="bg1"/>
                </a:solidFill>
              </a:rPr>
              <a:t>their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dependencies</a:t>
            </a:r>
            <a:r>
              <a:rPr lang="pl-PL" dirty="0">
                <a:solidFill>
                  <a:schemeClr val="bg1"/>
                </a:solidFill>
              </a:rPr>
              <a:t>?” </a:t>
            </a:r>
            <a:endParaRPr lang="pl-PL" dirty="0">
              <a:solidFill>
                <a:schemeClr val="bg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8293613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5CA7442-06D5-8948-91E2-128DBA63F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1057" y="0"/>
            <a:ext cx="12189886" cy="685800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Kafka storage on Kubernetes</a:t>
            </a: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178730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Storage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Persistent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Ephemeral</a:t>
            </a:r>
            <a:r>
              <a:rPr lang="pl-PL" dirty="0">
                <a:solidFill>
                  <a:schemeClr val="bg1"/>
                </a:solidFill>
              </a:rPr>
              <a:t>?</a:t>
            </a:r>
          </a:p>
          <a:p>
            <a:r>
              <a:rPr lang="pl-PL" dirty="0" err="1">
                <a:solidFill>
                  <a:schemeClr val="bg1"/>
                </a:solidFill>
              </a:rPr>
              <a:t>Zookeeper</a:t>
            </a:r>
            <a:r>
              <a:rPr lang="pl-PL" dirty="0">
                <a:solidFill>
                  <a:schemeClr val="bg1"/>
                </a:solidFill>
              </a:rPr>
              <a:t> and Kafka </a:t>
            </a:r>
            <a:r>
              <a:rPr lang="pl-PL" dirty="0" err="1">
                <a:solidFill>
                  <a:schemeClr val="bg1"/>
                </a:solidFill>
              </a:rPr>
              <a:t>Brokers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 err="1">
                <a:solidFill>
                  <a:schemeClr val="bg1"/>
                </a:solidFill>
              </a:rPr>
              <a:t>persistent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sz="2800" dirty="0">
                <a:solidFill>
                  <a:schemeClr val="bg1"/>
                </a:solidFill>
              </a:rPr>
              <a:t>Kafka Connect</a:t>
            </a:r>
            <a:r>
              <a:rPr lang="pl-PL" dirty="0">
                <a:solidFill>
                  <a:schemeClr val="bg1"/>
                </a:solidFill>
              </a:rPr>
              <a:t>, Kafka </a:t>
            </a:r>
            <a:r>
              <a:rPr lang="pl-PL" dirty="0" err="1">
                <a:solidFill>
                  <a:schemeClr val="bg1"/>
                </a:solidFill>
              </a:rPr>
              <a:t>Streams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Schema</a:t>
            </a:r>
            <a:r>
              <a:rPr lang="pl-PL" dirty="0">
                <a:solidFill>
                  <a:schemeClr val="bg1"/>
                </a:solidFill>
              </a:rPr>
              <a:t> registry </a:t>
            </a:r>
            <a:r>
              <a:rPr lang="pl-PL" dirty="0" err="1">
                <a:solidFill>
                  <a:schemeClr val="bg1"/>
                </a:solidFill>
              </a:rPr>
              <a:t>etc</a:t>
            </a:r>
            <a:r>
              <a:rPr lang="pl-PL" dirty="0">
                <a:solidFill>
                  <a:schemeClr val="bg1"/>
                </a:solidFill>
              </a:rPr>
              <a:t> – </a:t>
            </a:r>
            <a:r>
              <a:rPr lang="pl-PL" dirty="0" err="1">
                <a:solidFill>
                  <a:schemeClr val="bg1"/>
                </a:solidFill>
              </a:rPr>
              <a:t>persistent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not </a:t>
            </a:r>
            <a:r>
              <a:rPr lang="pl-PL" dirty="0" err="1">
                <a:solidFill>
                  <a:schemeClr val="bg1"/>
                </a:solidFill>
              </a:rPr>
              <a:t>that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required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sz="2800" dirty="0" err="1">
                <a:solidFill>
                  <a:schemeClr val="bg1"/>
                </a:solidFill>
              </a:rPr>
              <a:t>More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explanations</a:t>
            </a:r>
            <a:r>
              <a:rPr lang="pl-PL" sz="2800" dirty="0">
                <a:solidFill>
                  <a:schemeClr val="bg1"/>
                </a:solidFill>
              </a:rPr>
              <a:t> in </a:t>
            </a:r>
            <a:r>
              <a:rPr lang="pl-PL" sz="2800" dirty="0" err="1">
                <a:solidFill>
                  <a:schemeClr val="bg1"/>
                </a:solidFill>
              </a:rPr>
              <a:t>next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presentation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31024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Storage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DC36335-78B3-714A-B20A-0EDFA6349C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Local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Shared</a:t>
            </a:r>
            <a:r>
              <a:rPr lang="pl-PL" dirty="0">
                <a:solidFill>
                  <a:schemeClr val="bg1"/>
                </a:solidFill>
              </a:rPr>
              <a:t>?</a:t>
            </a:r>
          </a:p>
          <a:p>
            <a:r>
              <a:rPr lang="pl-PL" dirty="0" err="1">
                <a:solidFill>
                  <a:schemeClr val="bg1"/>
                </a:solidFill>
              </a:rPr>
              <a:t>If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deploying</a:t>
            </a:r>
            <a:r>
              <a:rPr lang="pl-PL" dirty="0">
                <a:solidFill>
                  <a:schemeClr val="bg1"/>
                </a:solidFill>
              </a:rPr>
              <a:t> Kafka and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in the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this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easy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decision</a:t>
            </a:r>
            <a:r>
              <a:rPr lang="pl-PL" dirty="0">
                <a:solidFill>
                  <a:schemeClr val="bg1"/>
                </a:solidFill>
              </a:rPr>
              <a:t> — </a:t>
            </a:r>
            <a:r>
              <a:rPr lang="pl-PL" dirty="0" err="1">
                <a:solidFill>
                  <a:schemeClr val="bg1"/>
                </a:solidFill>
              </a:rPr>
              <a:t>use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shared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storage</a:t>
            </a:r>
            <a:r>
              <a:rPr lang="pl-PL" dirty="0">
                <a:solidFill>
                  <a:schemeClr val="bg1"/>
                </a:solidFill>
              </a:rPr>
              <a:t>. </a:t>
            </a:r>
          </a:p>
          <a:p>
            <a:r>
              <a:rPr lang="pl-PL" dirty="0">
                <a:solidFill>
                  <a:schemeClr val="bg1"/>
                </a:solidFill>
              </a:rPr>
              <a:t>It </a:t>
            </a:r>
            <a:r>
              <a:rPr lang="pl-PL" dirty="0" err="1">
                <a:solidFill>
                  <a:schemeClr val="bg1"/>
                </a:solidFill>
              </a:rPr>
              <a:t>is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easier</a:t>
            </a:r>
            <a:r>
              <a:rPr lang="pl-PL" dirty="0">
                <a:solidFill>
                  <a:schemeClr val="bg1"/>
                </a:solidFill>
              </a:rPr>
              <a:t> to: 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configure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manage</a:t>
            </a:r>
            <a:r>
              <a:rPr lang="pl-PL" dirty="0">
                <a:solidFill>
                  <a:schemeClr val="bg1"/>
                </a:solidFill>
              </a:rPr>
              <a:t>, 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makes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failure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recovery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faster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simpler</a:t>
            </a:r>
            <a:r>
              <a:rPr lang="pl-PL" dirty="0">
                <a:solidFill>
                  <a:schemeClr val="bg1"/>
                </a:solidFill>
              </a:rPr>
              <a:t> and 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shared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storage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all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large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providers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has</a:t>
            </a:r>
            <a:r>
              <a:rPr lang="pl-PL" dirty="0">
                <a:solidFill>
                  <a:schemeClr val="bg1"/>
                </a:solidFill>
              </a:rPr>
              <a:t> the </a:t>
            </a:r>
            <a:r>
              <a:rPr lang="pl-PL" dirty="0" err="1">
                <a:solidFill>
                  <a:schemeClr val="bg1"/>
                </a:solidFill>
              </a:rPr>
              <a:t>throughput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latency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required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successful</a:t>
            </a:r>
            <a:r>
              <a:rPr lang="pl-PL" dirty="0">
                <a:solidFill>
                  <a:schemeClr val="bg1"/>
                </a:solidFill>
              </a:rPr>
              <a:t> Kafka </a:t>
            </a:r>
            <a:r>
              <a:rPr lang="pl-PL" dirty="0" err="1">
                <a:solidFill>
                  <a:schemeClr val="bg1"/>
                </a:solidFill>
              </a:rPr>
              <a:t>deployments</a:t>
            </a:r>
            <a:r>
              <a:rPr lang="pl-PL" dirty="0">
                <a:solidFill>
                  <a:schemeClr val="bg1"/>
                </a:solidFill>
              </a:rPr>
              <a:t> </a:t>
            </a:r>
          </a:p>
          <a:p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8919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45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5E902E-44C0-AD4F-8703-32B3A9A3649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368" b="636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 dirty="0">
                <a:solidFill>
                  <a:srgbClr val="FFFFFF"/>
                </a:solidFill>
              </a:rPr>
              <a:t>Communication</a:t>
            </a: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5598686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</TotalTime>
  <Words>349</Words>
  <Application>Microsoft Macintosh PowerPoint</Application>
  <PresentationFormat>Widescreen</PresentationFormat>
  <Paragraphs>42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Roboto</vt:lpstr>
      <vt:lpstr>Roboto Medium</vt:lpstr>
      <vt:lpstr>Office Theme</vt:lpstr>
      <vt:lpstr>Apache Kafka on Kubernetes</vt:lpstr>
      <vt:lpstr>Apache Kafka on Kubernetes</vt:lpstr>
      <vt:lpstr>PowerPoint Presentation</vt:lpstr>
      <vt:lpstr>Is Running Kafka on Kubernetes a Good Idea?</vt:lpstr>
      <vt:lpstr>Is Running Kafka on Kubernetes a Good Idea?</vt:lpstr>
      <vt:lpstr>Kafka storage on Kubernetes</vt:lpstr>
      <vt:lpstr>Storage</vt:lpstr>
      <vt:lpstr>Storage</vt:lpstr>
      <vt:lpstr>Communication</vt:lpstr>
      <vt:lpstr>Internal - How do clients run on K8s communicate with Brokers</vt:lpstr>
      <vt:lpstr>External - How do clients communicate with Brokers</vt:lpstr>
      <vt:lpstr>Thanks!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Apache Kafka on Kubernetes</dc:title>
  <dc:creator>Dyminski, Mateusz (Nokia - PL/Wroclaw)</dc:creator>
  <cp:lastModifiedBy>Dyminski, Mateusz (Nokia - PL/Wroclaw)</cp:lastModifiedBy>
  <cp:revision>4</cp:revision>
  <dcterms:created xsi:type="dcterms:W3CDTF">2019-07-07T16:30:00Z</dcterms:created>
  <dcterms:modified xsi:type="dcterms:W3CDTF">2019-07-07T16:58:09Z</dcterms:modified>
</cp:coreProperties>
</file>